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8"/>
  </p:notesMasterIdLst>
  <p:sldIdLst>
    <p:sldId id="256" r:id="rId2"/>
    <p:sldId id="478" r:id="rId3"/>
    <p:sldId id="366" r:id="rId4"/>
    <p:sldId id="510" r:id="rId5"/>
    <p:sldId id="477" r:id="rId6"/>
    <p:sldId id="486" r:id="rId7"/>
    <p:sldId id="484" r:id="rId8"/>
    <p:sldId id="489" r:id="rId9"/>
    <p:sldId id="495" r:id="rId10"/>
    <p:sldId id="496" r:id="rId11"/>
    <p:sldId id="503" r:id="rId12"/>
    <p:sldId id="504" r:id="rId13"/>
    <p:sldId id="491" r:id="rId14"/>
    <p:sldId id="511" r:id="rId15"/>
    <p:sldId id="512" r:id="rId16"/>
    <p:sldId id="505" r:id="rId17"/>
    <p:sldId id="507" r:id="rId18"/>
    <p:sldId id="521" r:id="rId19"/>
    <p:sldId id="514" r:id="rId20"/>
    <p:sldId id="508" r:id="rId21"/>
    <p:sldId id="516" r:id="rId22"/>
    <p:sldId id="509" r:id="rId23"/>
    <p:sldId id="517" r:id="rId24"/>
    <p:sldId id="524" r:id="rId25"/>
    <p:sldId id="518" r:id="rId26"/>
    <p:sldId id="523" r:id="rId27"/>
    <p:sldId id="519" r:id="rId28"/>
    <p:sldId id="520" r:id="rId29"/>
    <p:sldId id="499" r:id="rId30"/>
    <p:sldId id="525" r:id="rId31"/>
    <p:sldId id="481" r:id="rId32"/>
    <p:sldId id="482" r:id="rId33"/>
    <p:sldId id="483" r:id="rId34"/>
    <p:sldId id="494" r:id="rId35"/>
    <p:sldId id="488" r:id="rId36"/>
    <p:sldId id="52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2"/>
    <p:restoredTop sz="68508"/>
  </p:normalViewPr>
  <p:slideViewPr>
    <p:cSldViewPr snapToObjects="1">
      <p:cViewPr varScale="1">
        <p:scale>
          <a:sx n="83" d="100"/>
          <a:sy n="83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0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33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2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|Perm(</a:t>
            </a:r>
            <a:r>
              <a:rPr lang="en-US" dirty="0" err="1"/>
              <a:t>n,n</a:t>
            </a:r>
            <a:r>
              <a:rPr lang="en-US" dirty="0"/>
              <a:t>)| = 2^n !</a:t>
            </a:r>
          </a:p>
          <a:p>
            <a:endParaRPr lang="en-US" dirty="0"/>
          </a:p>
          <a:p>
            <a:r>
              <a:rPr lang="en-US" dirty="0"/>
              <a:t>|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n,n</a:t>
            </a:r>
            <a:r>
              <a:rPr lang="en-US" dirty="0"/>
              <a:t>)| = 2^(n2^n)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85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83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implications? </a:t>
            </a:r>
          </a:p>
          <a:p>
            <a:endParaRPr lang="en-US" dirty="0"/>
          </a:p>
          <a:p>
            <a:r>
              <a:rPr lang="en-US" dirty="0"/>
              <a:t>Corollary 1:  Let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9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basic proof, and point out that it is flawed. 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Dist</a:t>
            </a:r>
            <a:r>
              <a:rPr lang="en-US" dirty="0"/>
              <a:t> be the event that there is no collision among outputs of \rho in game PRF0. Then:</a:t>
            </a:r>
          </a:p>
          <a:p>
            <a:endParaRPr lang="en-US" dirty="0"/>
          </a:p>
          <a:p>
            <a:r>
              <a:rPr lang="en-US" dirty="0" err="1"/>
              <a:t>Pr</a:t>
            </a:r>
            <a:r>
              <a:rPr lang="en-US" dirty="0"/>
              <a:t>[PRP0^advA =&gt; 1] =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PRF^advA</a:t>
            </a:r>
            <a:r>
              <a:rPr lang="en-US" dirty="0"/>
              <a:t> =&gt; 1 | </a:t>
            </a:r>
            <a:r>
              <a:rPr lang="en-US" dirty="0" err="1"/>
              <a:t>Dist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2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90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implications? </a:t>
            </a:r>
          </a:p>
          <a:p>
            <a:endParaRPr lang="en-US" dirty="0"/>
          </a:p>
          <a:p>
            <a:r>
              <a:rPr lang="en-US" dirty="0"/>
              <a:t>Corollary 1:  Let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97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 </a:t>
            </a:r>
            <a:r>
              <a:rPr lang="en-US" dirty="0" err="1"/>
              <a:t>s.t.</a:t>
            </a:r>
            <a:r>
              <a:rPr lang="en-US" dirty="0"/>
              <a:t> q/2^k is small</a:t>
            </a:r>
          </a:p>
          <a:p>
            <a:r>
              <a:rPr lang="en-US" dirty="0"/>
              <a:t>n  </a:t>
            </a:r>
            <a:r>
              <a:rPr lang="en-US" dirty="0" err="1"/>
              <a:t>s.t.</a:t>
            </a:r>
            <a:r>
              <a:rPr lang="en-US" dirty="0"/>
              <a:t> q^2 / 2^n is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23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calE</a:t>
            </a:r>
            <a:r>
              <a:rPr lang="en-US" dirty="0"/>
              <a:t> = (E,D)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Enciphering algorithms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Deciphering algorithms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Associated to each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keyspace</a:t>
            </a:r>
            <a:r>
              <a:rPr lang="en-US" dirty="0"/>
              <a:t>: </a:t>
            </a:r>
            <a:r>
              <a:rPr lang="en-US" dirty="0" err="1"/>
              <a:t>calK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Msgspace</a:t>
            </a:r>
            <a:r>
              <a:rPr lang="en-US" dirty="0"/>
              <a:t>: </a:t>
            </a:r>
            <a:r>
              <a:rPr lang="en-US" dirty="0" err="1"/>
              <a:t>calM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Ctxtspace</a:t>
            </a:r>
            <a:r>
              <a:rPr lang="en-US" dirty="0"/>
              <a:t>: </a:t>
            </a:r>
            <a:r>
              <a:rPr lang="en-US" dirty="0" err="1"/>
              <a:t>calC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Correctness condition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Efficiency condition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7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79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queries, security fails trivially, so restrict to a single query for now. Can do in game or by limiting types of adversaries considered</a:t>
            </a:r>
          </a:p>
          <a:p>
            <a:endParaRPr lang="en-US" dirty="0"/>
          </a:p>
          <a:p>
            <a:r>
              <a:rPr lang="en-US" dirty="0"/>
              <a:t>For any single-query </a:t>
            </a:r>
            <a:r>
              <a:rPr lang="en-US" dirty="0" err="1"/>
              <a:t>otIND</a:t>
            </a:r>
            <a:r>
              <a:rPr lang="en-US" dirty="0"/>
              <a:t> adversaries, can show that  Adv(A) = 0</a:t>
            </a:r>
          </a:p>
          <a:p>
            <a:endParaRPr lang="en-US" dirty="0"/>
          </a:p>
          <a:p>
            <a:r>
              <a:rPr lang="en-US" dirty="0"/>
              <a:t>Prove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2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Chosen-plaintext attack</a:t>
            </a:r>
          </a:p>
          <a:p>
            <a:endParaRPr lang="en-US" dirty="0"/>
          </a:p>
          <a:p>
            <a:r>
              <a:rPr lang="en-US" dirty="0"/>
              <a:t>Probability distribution associated to game</a:t>
            </a:r>
          </a:p>
          <a:p>
            <a:endParaRPr lang="en-US" dirty="0"/>
          </a:p>
          <a:p>
            <a:r>
              <a:rPr lang="en-US" dirty="0"/>
              <a:t>Game variables as random variables. </a:t>
            </a:r>
            <a:r>
              <a:rPr lang="en-US" dirty="0" err="1"/>
              <a:t>Pr</a:t>
            </a:r>
            <a:r>
              <a:rPr lang="en-US" dirty="0"/>
              <a:t>[K = k’] = 1 / |\</a:t>
            </a:r>
            <a:r>
              <a:rPr lang="en-US" dirty="0" err="1"/>
              <a:t>calK</a:t>
            </a:r>
            <a:r>
              <a:rPr lang="en-US" dirty="0"/>
              <a:t>|</a:t>
            </a:r>
          </a:p>
          <a:p>
            <a:endParaRPr lang="en-US" dirty="0"/>
          </a:p>
          <a:p>
            <a:r>
              <a:rPr lang="en-US" dirty="0"/>
              <a:t>OTP is not TKR secure</a:t>
            </a:r>
          </a:p>
          <a:p>
            <a:endParaRPr lang="en-US" dirty="0"/>
          </a:p>
          <a:p>
            <a:r>
              <a:rPr lang="en-US" dirty="0"/>
              <a:t>Identity map is TKR secure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underlining this point:</a:t>
            </a:r>
          </a:p>
          <a:p>
            <a:endParaRPr lang="en-US" dirty="0"/>
          </a:p>
          <a:p>
            <a:r>
              <a:rPr lang="en-US" dirty="0"/>
              <a:t> take one for which keys are {0,1}^2k. Enciphering and deciphering throw away n bits. Max advantage of any adversary is 1/2^n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5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requires consistency with transcript.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8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TKR does not imply KR. Why? </a:t>
            </a:r>
          </a:p>
          <a:p>
            <a:r>
              <a:rPr lang="en-US" dirty="0"/>
              <a:t>- Identity map example: it is TKR</a:t>
            </a:r>
          </a:p>
          <a:p>
            <a:r>
              <a:rPr lang="en-US" dirty="0"/>
              <a:t>- It is not KR (any key wins)</a:t>
            </a:r>
          </a:p>
          <a:p>
            <a:endParaRPr lang="en-US" dirty="0"/>
          </a:p>
          <a:p>
            <a:r>
              <a:rPr lang="en-US" dirty="0"/>
              <a:t>Does KR imply TKR? Yes!</a:t>
            </a:r>
          </a:p>
          <a:p>
            <a:r>
              <a:rPr lang="en-US" dirty="0"/>
              <a:t>- Given Any TRK adversary A, build an adversary B that wins KR game whenever A wins TKR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semantics of “we give”</a:t>
            </a:r>
          </a:p>
          <a:p>
            <a:endParaRPr lang="en-US" dirty="0"/>
          </a:p>
          <a:p>
            <a:r>
              <a:rPr lang="en-US" dirty="0"/>
              <a:t>Write down the adversary B:</a:t>
            </a:r>
          </a:p>
          <a:p>
            <a:endParaRPr lang="en-US" dirty="0"/>
          </a:p>
          <a:p>
            <a:r>
              <a:rPr lang="en-US" dirty="0"/>
              <a:t>B runs A, and outputs whatever A outputs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Corr_tkr</a:t>
            </a:r>
            <a:r>
              <a:rPr lang="en-US" dirty="0"/>
              <a:t> be the event over TKR_{\cipher}^\</a:t>
            </a:r>
            <a:r>
              <a:rPr lang="en-US" dirty="0" err="1"/>
              <a:t>advA</a:t>
            </a:r>
            <a:r>
              <a:rPr lang="en-US" dirty="0"/>
              <a:t> that K* = K. Let </a:t>
            </a:r>
            <a:r>
              <a:rPr lang="en-US" dirty="0" err="1"/>
              <a:t>Corr_kr</a:t>
            </a:r>
            <a:r>
              <a:rPr lang="en-US" dirty="0"/>
              <a:t> be the event over KR_{\cipher}^\</a:t>
            </a:r>
            <a:r>
              <a:rPr lang="en-US" dirty="0" err="1"/>
              <a:t>advB</a:t>
            </a:r>
            <a:r>
              <a:rPr lang="en-US" dirty="0"/>
              <a:t> that K* = K. Then we have that:</a:t>
            </a:r>
          </a:p>
          <a:p>
            <a:endParaRPr lang="en-US" dirty="0"/>
          </a:p>
          <a:p>
            <a:r>
              <a:rPr lang="en-US" dirty="0" err="1"/>
              <a:t>Pr</a:t>
            </a:r>
            <a:r>
              <a:rPr lang="en-US" dirty="0"/>
              <a:t>[ TKR^A =&gt; true] =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Corr_tkr</a:t>
            </a:r>
            <a:r>
              <a:rPr lang="en-US" dirty="0"/>
              <a:t>]  =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Corr_kr</a:t>
            </a:r>
            <a:r>
              <a:rPr lang="en-US" dirty="0"/>
              <a:t>] &lt;= </a:t>
            </a:r>
            <a:r>
              <a:rPr lang="en-US" dirty="0" err="1"/>
              <a:t>Pr</a:t>
            </a:r>
            <a:r>
              <a:rPr lang="en-US" dirty="0"/>
              <a:t>[KR^B =&gt; true]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8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5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5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990600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C2970-42BD-284D-893E-E2D84A36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7F418-891A-8747-95D4-EA8EB16B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353060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7FD61-3827-E34F-8F94-3FA0EC49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14400"/>
            <a:ext cx="4572000" cy="53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4DBF-D985-4848-83C2-C6D9FBF1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lower-bound (T)KR security in general?</a:t>
            </a:r>
          </a:p>
          <a:p>
            <a:pPr lvl="1"/>
            <a:r>
              <a:rPr lang="en-US" b="1" i="1" dirty="0"/>
              <a:t>Generic </a:t>
            </a:r>
            <a:r>
              <a:rPr lang="en-US" dirty="0"/>
              <a:t>attack: one that works against any cipher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A49A-304C-4848-9559-9AE62EDF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95ACEA-2DE1-BF48-9504-8D368294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Exhaustive key 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3E59C6-5C09-934B-9FF8-59DACEB8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5" y="2958510"/>
            <a:ext cx="4230892" cy="27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2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4DBF-D985-4848-83C2-C6D9FBF1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lower-bound (T)KR security in general?</a:t>
            </a:r>
          </a:p>
          <a:p>
            <a:pPr lvl="1"/>
            <a:r>
              <a:rPr lang="en-US" b="1" i="1" dirty="0"/>
              <a:t>Generic </a:t>
            </a:r>
            <a:r>
              <a:rPr lang="en-US" dirty="0"/>
              <a:t>attack: one that works against any cipher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A49A-304C-4848-9559-9AE62EDF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95ACEA-2DE1-BF48-9504-8D368294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Exhaustive key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02C65B-598F-E842-9DC2-E97924AF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581400"/>
            <a:ext cx="3022600" cy="5281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0D7EB7-07B2-E841-BB9C-7C186FAC2A57}"/>
              </a:ext>
            </a:extLst>
          </p:cNvPr>
          <p:cNvSpPr txBox="1"/>
          <p:nvPr/>
        </p:nvSpPr>
        <p:spPr>
          <a:xfrm>
            <a:off x="4953000" y="4963180"/>
            <a:ext cx="3646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Expected running time?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C993D6-C8D6-AF4D-A680-B8125FAA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0" y="2895600"/>
            <a:ext cx="2857500" cy="522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7F524A-CAFD-BD47-8534-4418B0496556}"/>
              </a:ext>
            </a:extLst>
          </p:cNvPr>
          <p:cNvSpPr txBox="1"/>
          <p:nvPr/>
        </p:nvSpPr>
        <p:spPr>
          <a:xfrm>
            <a:off x="4953000" y="4343400"/>
            <a:ext cx="392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Worst-case running time?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ADB87E-C531-AF49-B9A1-DD2CDE064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25" y="2958510"/>
            <a:ext cx="4230892" cy="27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8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Computational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01400" cy="4525963"/>
          </a:xfrm>
        </p:spPr>
        <p:txBody>
          <a:bodyPr>
            <a:normAutofit/>
          </a:bodyPr>
          <a:lstStyle/>
          <a:p>
            <a:r>
              <a:rPr lang="en-US" dirty="0"/>
              <a:t>Big paradigm shift: focus on computationally bound adversaries</a:t>
            </a:r>
          </a:p>
          <a:p>
            <a:endParaRPr lang="en-US" dirty="0"/>
          </a:p>
          <a:p>
            <a:r>
              <a:rPr lang="en-US" dirty="0"/>
              <a:t>Which adversaries that we’ve seen so far are computationally efficient?</a:t>
            </a:r>
          </a:p>
          <a:p>
            <a:endParaRPr lang="en-US" dirty="0"/>
          </a:p>
          <a:p>
            <a:r>
              <a:rPr lang="en-US" dirty="0"/>
              <a:t>How do we measure computational costs?</a:t>
            </a:r>
          </a:p>
          <a:p>
            <a:pPr lvl="1"/>
            <a:r>
              <a:rPr lang="en-US" dirty="0"/>
              <a:t>Simple solution: assume abstract unit costs of (most) operations</a:t>
            </a:r>
          </a:p>
          <a:p>
            <a:pPr lvl="1"/>
            <a:r>
              <a:rPr lang="en-US" dirty="0"/>
              <a:t>Course-grained but useful</a:t>
            </a:r>
          </a:p>
        </p:txBody>
      </p:sp>
    </p:spTree>
    <p:extLst>
      <p:ext uri="{BB962C8B-B14F-4D97-AF65-F5344CB8AC3E}">
        <p14:creationId xmlns:p14="http://schemas.microsoft.com/office/powerpoint/2010/main" val="134420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 KR a good notion?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Identity cipher (example of why TKR bad) is insecure under KR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 KR a good notion?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Identity cipher (example of why TKR bad) is insecure under KR</a:t>
            </a:r>
          </a:p>
          <a:p>
            <a:r>
              <a:rPr lang="en-US" dirty="0"/>
              <a:t>But KR doesn’t imply message confidentiality</a:t>
            </a:r>
          </a:p>
          <a:p>
            <a:pPr lvl="1"/>
            <a:r>
              <a:rPr lang="en-US" dirty="0"/>
              <a:t>It’s a necessary, but not sufficient goal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9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 and PRF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Standard goal for cipher security is security in the sense of pseudorandom permutations and/or pseudorandom functions</a:t>
            </a:r>
          </a:p>
          <a:p>
            <a:endParaRPr lang="en-US" dirty="0"/>
          </a:p>
          <a:p>
            <a:r>
              <a:rPr lang="en-US" dirty="0"/>
              <a:t>For simplicity in following, focus on </a:t>
            </a:r>
            <a:r>
              <a:rPr lang="en-US" b="1" i="1" dirty="0"/>
              <a:t>block ciphers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Let Perm(</a:t>
            </a:r>
            <a:r>
              <a:rPr lang="en-US" dirty="0" err="1"/>
              <a:t>n,n</a:t>
            </a:r>
            <a:r>
              <a:rPr lang="en-US" dirty="0"/>
              <a:t>) be set of all permutations on n bits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n,n</a:t>
            </a:r>
            <a:r>
              <a:rPr lang="en-US" dirty="0"/>
              <a:t>) be set of all functions from {0,1}</a:t>
            </a:r>
            <a:r>
              <a:rPr lang="en-US" baseline="30000" dirty="0"/>
              <a:t>n</a:t>
            </a:r>
            <a:r>
              <a:rPr lang="en-US" dirty="0"/>
              <a:t> -&gt; {0,1}</a:t>
            </a:r>
            <a:r>
              <a:rPr lang="en-US" baseline="30000" dirty="0"/>
              <a:t>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44567-F836-EF4C-9FCD-0E92F65B0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0" y="3487665"/>
            <a:ext cx="1676400" cy="406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AE18B-2A6F-0B49-B8B9-92F6FF7AD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004733"/>
            <a:ext cx="1803400" cy="338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6F88B-CECC-2945-9D7D-172205834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925" y="3657600"/>
            <a:ext cx="4876800" cy="4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PRF security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60BCB-E2BC-A146-9C6A-84409076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4741751" cy="248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6C4F1-1491-2C41-BF63-DD477E02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822951"/>
            <a:ext cx="8932023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4987A-2C94-8042-8673-7FBFF9D83892}"/>
              </a:ext>
            </a:extLst>
          </p:cNvPr>
          <p:cNvSpPr txBox="1"/>
          <p:nvPr/>
        </p:nvSpPr>
        <p:spPr>
          <a:xfrm>
            <a:off x="790414" y="1565329"/>
            <a:ext cx="929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Pseudorandom function: indistinguishability from a random function (RF)</a:t>
            </a:r>
          </a:p>
        </p:txBody>
      </p:sp>
    </p:spTree>
    <p:extLst>
      <p:ext uri="{BB962C8B-B14F-4D97-AF65-F5344CB8AC3E}">
        <p14:creationId xmlns:p14="http://schemas.microsoft.com/office/powerpoint/2010/main" val="113166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Generic block cipher PRF security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D60BCB-E2BC-A146-9C6A-84409076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4741751" cy="248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6C4F1-1491-2C41-BF63-DD477E023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822951"/>
            <a:ext cx="8932023" cy="53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4987A-2C94-8042-8673-7FBFF9D83892}"/>
              </a:ext>
            </a:extLst>
          </p:cNvPr>
          <p:cNvSpPr txBox="1"/>
          <p:nvPr/>
        </p:nvSpPr>
        <p:spPr>
          <a:xfrm>
            <a:off x="790414" y="1565329"/>
            <a:ext cx="7210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we give generic distinguishing attack for any cipher?</a:t>
            </a:r>
          </a:p>
        </p:txBody>
      </p:sp>
    </p:spTree>
    <p:extLst>
      <p:ext uri="{BB962C8B-B14F-4D97-AF65-F5344CB8AC3E}">
        <p14:creationId xmlns:p14="http://schemas.microsoft.com/office/powerpoint/2010/main" val="2444634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F542-8EC8-1542-A85E-B9A40295F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 security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6337B-5816-1F4B-A7A5-2F6CE36B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F8127-BE2F-EB4F-BD0B-810426844654}"/>
              </a:ext>
            </a:extLst>
          </p:cNvPr>
          <p:cNvSpPr txBox="1"/>
          <p:nvPr/>
        </p:nvSpPr>
        <p:spPr>
          <a:xfrm>
            <a:off x="790414" y="1565329"/>
            <a:ext cx="1036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Pseudorandom permutation: indistinguishability from a random permutation (RP)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CF071-B70E-EB4D-8FBD-73A247B4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4" y="2514600"/>
            <a:ext cx="4812762" cy="2695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614FC-F0D6-E340-8B30-5B55B0C57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956407"/>
            <a:ext cx="7145136" cy="3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1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9EAA8-50F7-2841-A868-494C3871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D03D3C-F2CB-BD4D-A73F-CACECA8B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Ciphers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4574B-EACB-8B4F-B20D-0BE92057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000"/>
            <a:ext cx="109982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7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Can we relate the two security notions?</a:t>
            </a:r>
          </a:p>
          <a:p>
            <a:r>
              <a:rPr lang="en-US" sz="2800" dirty="0"/>
              <a:t>Intuitively: no difference between RF and RP when observing only a few input-output pairs</a:t>
            </a:r>
          </a:p>
        </p:txBody>
      </p:sp>
    </p:spTree>
    <p:extLst>
      <p:ext uri="{BB962C8B-B14F-4D97-AF65-F5344CB8AC3E}">
        <p14:creationId xmlns:p14="http://schemas.microsoft.com/office/powerpoint/2010/main" val="121511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Can we relate the two security notions?</a:t>
            </a:r>
          </a:p>
          <a:p>
            <a:r>
              <a:rPr lang="en-US" sz="2800" dirty="0"/>
              <a:t>Intuitively: no difference between RF and RP when observing only a few input-output pairs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22582-137A-B140-8B89-3B92B74F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32" y="3276600"/>
            <a:ext cx="873706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A53AA5-7F95-BE4C-B6F5-436A904F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457200"/>
            <a:ext cx="2565400" cy="332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36C8E-C1B8-434E-9EF9-E1AE185C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457200"/>
            <a:ext cx="2565400" cy="231140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CBC42E3-806E-1147-A832-9F0EAF60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5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As long as q &lt;&lt; 2</a:t>
            </a:r>
            <a:r>
              <a:rPr lang="en-US" sz="2800" baseline="30000" dirty="0"/>
              <a:t>n</a:t>
            </a:r>
            <a:r>
              <a:rPr lang="en-US" sz="2800" dirty="0"/>
              <a:t>, can move between considering RP or RF. Proving PRF and PRP (roughly) equivalent</a:t>
            </a:r>
          </a:p>
          <a:p>
            <a:endParaRPr lang="en-US" sz="2800" dirty="0"/>
          </a:p>
          <a:p>
            <a:r>
              <a:rPr lang="en-US" sz="2800" dirty="0"/>
              <a:t>Proof shows </a:t>
            </a:r>
            <a:r>
              <a:rPr lang="en-US" sz="2800" b="1" i="1" dirty="0"/>
              <a:t>game-hopping technique</a:t>
            </a:r>
            <a:endParaRPr lang="en-US" sz="2800" dirty="0"/>
          </a:p>
          <a:p>
            <a:pPr lvl="1"/>
            <a:r>
              <a:rPr lang="en-US" sz="2400" dirty="0"/>
              <a:t>Conservative transitions (that do not change </a:t>
            </a:r>
            <a:r>
              <a:rPr lang="en-US" sz="2400" dirty="0" err="1"/>
              <a:t>distrubution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Identical-until bad transition</a:t>
            </a:r>
          </a:p>
          <a:p>
            <a:pPr lvl="1"/>
            <a:endParaRPr lang="en-US" sz="2400" dirty="0"/>
          </a:p>
          <a:p>
            <a:r>
              <a:rPr lang="en-US" sz="2800" dirty="0"/>
              <a:t>We can show that PRF/PRP security implies KR security</a:t>
            </a:r>
          </a:p>
          <a:p>
            <a:pPr lvl="1"/>
            <a:r>
              <a:rPr lang="en-US" sz="2400" dirty="0"/>
              <a:t>Converse is not true</a:t>
            </a:r>
          </a:p>
        </p:txBody>
      </p:sp>
    </p:spTree>
    <p:extLst>
      <p:ext uri="{BB962C8B-B14F-4D97-AF65-F5344CB8AC3E}">
        <p14:creationId xmlns:p14="http://schemas.microsoft.com/office/powerpoint/2010/main" val="159976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CE6A-DE9C-EE4A-A951-3EAE99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653E-DB8B-D74B-B3BB-5BE5A0DD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129085"/>
            <a:ext cx="10972800" cy="2424115"/>
          </a:xfrm>
        </p:spPr>
        <p:txBody>
          <a:bodyPr/>
          <a:lstStyle/>
          <a:p>
            <a:r>
              <a:rPr lang="en-US" dirty="0"/>
              <a:t>Computational security for ciphers. Requires sufficient</a:t>
            </a:r>
          </a:p>
          <a:p>
            <a:pPr lvl="1"/>
            <a:r>
              <a:rPr lang="en-US" dirty="0"/>
              <a:t>key length (exhaustive key search)</a:t>
            </a:r>
          </a:p>
          <a:p>
            <a:pPr lvl="1"/>
            <a:r>
              <a:rPr lang="en-US" dirty="0"/>
              <a:t>block size (when one needs a PRF)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00F88-9267-CA45-AAAB-57721F89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58B6C-F249-8345-B07A-4E830F2B55FE}"/>
              </a:ext>
            </a:extLst>
          </p:cNvPr>
          <p:cNvSpPr txBox="1"/>
          <p:nvPr/>
        </p:nvSpPr>
        <p:spPr>
          <a:xfrm>
            <a:off x="4823374" y="1905000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757AC-DB7F-DF48-913E-9C147EC1CCEA}"/>
              </a:ext>
            </a:extLst>
          </p:cNvPr>
          <p:cNvSpPr txBox="1"/>
          <p:nvPr/>
        </p:nvSpPr>
        <p:spPr>
          <a:xfrm>
            <a:off x="3200400" y="1905000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C99AB-67F3-0249-A41E-2B75E1C9FFBA}"/>
              </a:ext>
            </a:extLst>
          </p:cNvPr>
          <p:cNvSpPr txBox="1"/>
          <p:nvPr/>
        </p:nvSpPr>
        <p:spPr>
          <a:xfrm>
            <a:off x="6245972" y="1905000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8F026-9FC7-2C41-9294-0586E19A0F18}"/>
              </a:ext>
            </a:extLst>
          </p:cNvPr>
          <p:cNvSpPr txBox="1"/>
          <p:nvPr/>
        </p:nvSpPr>
        <p:spPr>
          <a:xfrm>
            <a:off x="7856123" y="1905000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E2E46-49B2-F645-A483-B1CD738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15" y="3345008"/>
            <a:ext cx="4876800" cy="44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95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3323-C29C-CE49-89E8-0517CB69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PRPs from PRFs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7486-9D67-8B49-8503-807DA7D67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one securely build a PRP from a PRF?</a:t>
            </a:r>
          </a:p>
          <a:p>
            <a:r>
              <a:rPr lang="en-US" dirty="0"/>
              <a:t>Feistel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58D3-5B5D-9E44-8DDF-237CE57B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6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04F02-E989-5E42-9DC2-FEFBBC68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59FF9-B580-B44B-A926-02B9393E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990600"/>
            <a:ext cx="8928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47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6967-DC1D-9249-847A-2121254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16621-A807-BA49-B6A3-015A29EF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1" y="0"/>
            <a:ext cx="10268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7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F016C-E417-DC4A-9754-22453F8B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5F65F-769D-8547-9874-DC531AF3A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711200"/>
            <a:ext cx="93472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0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KR security necessary, not sufficient</a:t>
            </a:r>
          </a:p>
          <a:p>
            <a:r>
              <a:rPr lang="en-US" dirty="0"/>
              <a:t>PRF / PRP security a primary target for block cipher security</a:t>
            </a:r>
          </a:p>
          <a:p>
            <a:pPr lvl="1"/>
            <a:r>
              <a:rPr lang="en-US" dirty="0"/>
              <a:t>Indistinguishable from random functions (resp. random permutations)</a:t>
            </a:r>
          </a:p>
          <a:p>
            <a:r>
              <a:rPr lang="en-US" dirty="0"/>
              <a:t>Game-playing arguments:</a:t>
            </a:r>
          </a:p>
          <a:p>
            <a:pPr lvl="1"/>
            <a:r>
              <a:rPr lang="en-US" dirty="0"/>
              <a:t>Small transitions to probability space, described in code to aid precision</a:t>
            </a:r>
          </a:p>
          <a:p>
            <a:r>
              <a:rPr lang="en-US" dirty="0"/>
              <a:t>Feistel networks allow building PRPs from PRFs</a:t>
            </a:r>
          </a:p>
        </p:txBody>
      </p:sp>
    </p:spTree>
    <p:extLst>
      <p:ext uri="{BB962C8B-B14F-4D97-AF65-F5344CB8AC3E}">
        <p14:creationId xmlns:p14="http://schemas.microsoft.com/office/powerpoint/2010/main" val="363123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BBDA48-26C9-D941-9E50-EACE0A1D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A8BF13-2FC5-8944-BFC2-87AA3D33F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Ciphers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A4FC47-79B8-1A4E-86CC-488C3542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27945"/>
            <a:ext cx="90932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77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320-1D94-9F47-9EED-E8D8C855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999-F1E2-CF42-9A08-C6BA9CA2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6CD43-5BA6-1C45-B5A1-3DDA3A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52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325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32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Towards message privacy definitions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A348F-27F1-124C-9816-3C2C1218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63700"/>
            <a:ext cx="35306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A502F-A13B-ED4B-AAE0-338E70BD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48790"/>
            <a:ext cx="6582833" cy="4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68E-74C8-4B44-9B6D-FD1CF75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OTP </a:t>
            </a:r>
            <a:r>
              <a:rPr lang="en-US" b="1" dirty="0" err="1"/>
              <a:t>otIND</a:t>
            </a:r>
            <a:r>
              <a:rPr lang="en-US" b="1" dirty="0"/>
              <a:t>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F114-A5A4-8443-AA19-5A904577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8BCA8-8862-E94E-B747-B2C4430D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2221"/>
            <a:ext cx="9525000" cy="766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FB01-21A9-4A43-A4E5-9B107DC3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3675291"/>
            <a:ext cx="9525000" cy="12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0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Shannon’s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486-948F-1F44-9CCC-00BDE02B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1835"/>
            <a:ext cx="10324543" cy="13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0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54AF-A97A-C048-818F-B38361F3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86B2-540C-E143-80CE-585C6AAB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A25B-0EA1-324C-8E0B-2F002363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Ciphers: 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recovery security notions</a:t>
            </a:r>
          </a:p>
          <a:p>
            <a:pPr lvl="1"/>
            <a:r>
              <a:rPr lang="en-US" dirty="0"/>
              <a:t>Relationships between security notions</a:t>
            </a:r>
          </a:p>
          <a:p>
            <a:pPr lvl="1"/>
            <a:r>
              <a:rPr lang="en-US" dirty="0"/>
              <a:t>Exhaustive key search attacks</a:t>
            </a:r>
          </a:p>
          <a:p>
            <a:r>
              <a:rPr lang="en-US" dirty="0"/>
              <a:t>PRP and PRF security</a:t>
            </a:r>
          </a:p>
          <a:p>
            <a:pPr lvl="1"/>
            <a:r>
              <a:rPr lang="en-US" dirty="0"/>
              <a:t>PRP/PRF switching lemma</a:t>
            </a:r>
          </a:p>
          <a:p>
            <a:pPr lvl="1"/>
            <a:r>
              <a:rPr lang="en-US" dirty="0"/>
              <a:t>Identical-until-bad proofs</a:t>
            </a:r>
          </a:p>
          <a:p>
            <a:r>
              <a:rPr lang="en-US" dirty="0"/>
              <a:t>Constructing PRFs from PRPs</a:t>
            </a:r>
          </a:p>
          <a:p>
            <a:pPr lvl="1"/>
            <a:r>
              <a:rPr lang="en-US" dirty="0"/>
              <a:t>Feistel construction &amp; </a:t>
            </a:r>
            <a:r>
              <a:rPr lang="en-US" dirty="0" err="1"/>
              <a:t>Luby-Rackoff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0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Target key recovery security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B34A0C-1263-8541-ABBA-623F141EE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828800"/>
            <a:ext cx="3530600" cy="4076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4D7FD3-9C0B-804A-A67C-CD432870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320290"/>
            <a:ext cx="6317346" cy="5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4DBF-D985-4848-83C2-C6D9FBF1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TKR security does not provide message confidentiality</a:t>
            </a:r>
          </a:p>
          <a:p>
            <a:pPr lvl="1"/>
            <a:r>
              <a:rPr lang="en-US" dirty="0"/>
              <a:t>Trivial identity map cipher</a:t>
            </a:r>
          </a:p>
          <a:p>
            <a:r>
              <a:rPr lang="en-US" dirty="0"/>
              <a:t>“Unfair” to adversary, since can be many keys that are </a:t>
            </a:r>
            <a:r>
              <a:rPr lang="en-US" b="1" i="1" dirty="0"/>
              <a:t>consistent</a:t>
            </a:r>
            <a:r>
              <a:rPr lang="en-US" dirty="0"/>
              <a:t> on query transcript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A49A-304C-4848-9559-9AE62EDF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95ACEA-2DE1-BF48-9504-8D368294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Target key recovery security</a:t>
            </a:r>
          </a:p>
        </p:txBody>
      </p:sp>
    </p:spTree>
    <p:extLst>
      <p:ext uri="{BB962C8B-B14F-4D97-AF65-F5344CB8AC3E}">
        <p14:creationId xmlns:p14="http://schemas.microsoft.com/office/powerpoint/2010/main" val="14927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217C-B715-B84E-8886-18CFA244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recovery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4FDA5-8E9C-0245-AF20-0EB448FE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98919-2F67-5841-994B-31DE5300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13511"/>
            <a:ext cx="4572000" cy="5392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147AB-D547-804B-9BDB-49E60140A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7000"/>
            <a:ext cx="4918808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24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6510-3525-4448-B87C-56655F84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security 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1EB29-81CD-1E4A-BE11-CF123E63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DAEEB-0ADA-3949-A726-908F56EF905B}"/>
              </a:ext>
            </a:extLst>
          </p:cNvPr>
          <p:cNvSpPr txBox="1"/>
          <p:nvPr/>
        </p:nvSpPr>
        <p:spPr>
          <a:xfrm>
            <a:off x="609600" y="16002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formally compare security definitions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E9E47-7C23-0D44-B989-6FB841BAC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67" y="3124200"/>
            <a:ext cx="33274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A1F777-E8E0-5540-B0F0-9781A6D42924}"/>
              </a:ext>
            </a:extLst>
          </p:cNvPr>
          <p:cNvSpPr txBox="1"/>
          <p:nvPr/>
        </p:nvSpPr>
        <p:spPr>
          <a:xfrm>
            <a:off x="5731933" y="2362200"/>
            <a:ext cx="584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show a </a:t>
            </a:r>
            <a:r>
              <a:rPr lang="en-US" sz="2400" b="1" i="1" dirty="0"/>
              <a:t>counter-example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Scheme such that show no (reasonable) DEF1-adversary gets good advantage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give DEF2-adversary that gets good DEF2 advantage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710F7-9F57-E344-9A89-3C4688CBF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412770"/>
            <a:ext cx="33274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445643-5C40-4C43-9988-310015C434F7}"/>
              </a:ext>
            </a:extLst>
          </p:cNvPr>
          <p:cNvSpPr txBox="1"/>
          <p:nvPr/>
        </p:nvSpPr>
        <p:spPr>
          <a:xfrm>
            <a:off x="5740400" y="4907340"/>
            <a:ext cx="584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show a </a:t>
            </a:r>
            <a:r>
              <a:rPr lang="en-US" sz="2400" b="1" i="1" dirty="0"/>
              <a:t>reduction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 DEF2-adversary A into DEF1-adversary B </a:t>
            </a:r>
            <a:r>
              <a:rPr lang="en-US" sz="2400" dirty="0" err="1"/>
              <a:t>s.t.</a:t>
            </a:r>
            <a:r>
              <a:rPr lang="en-US" sz="2400" dirty="0"/>
              <a:t> B’s DEF1 advantage upper bounds A’s DEF2 advantage</a:t>
            </a:r>
          </a:p>
        </p:txBody>
      </p:sp>
    </p:spTree>
    <p:extLst>
      <p:ext uri="{BB962C8B-B14F-4D97-AF65-F5344CB8AC3E}">
        <p14:creationId xmlns:p14="http://schemas.microsoft.com/office/powerpoint/2010/main" val="388634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A2F09-7CA5-2E48-BD8D-0F8D173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22300-0541-5C40-9849-3D7AD00B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14" y="1225164"/>
            <a:ext cx="9310287" cy="7560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8A5907-24F9-C64F-9156-62DE87F7D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81000"/>
            <a:ext cx="2628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2185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39337</TotalTime>
  <Words>1090</Words>
  <Application>Microsoft Macintosh PowerPoint</Application>
  <PresentationFormat>Widescreen</PresentationFormat>
  <Paragraphs>219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MyTheme</vt:lpstr>
      <vt:lpstr>CS 6831 Designing Secure Cryptography</vt:lpstr>
      <vt:lpstr>Ciphers</vt:lpstr>
      <vt:lpstr>Ciphers</vt:lpstr>
      <vt:lpstr>Ciphers: game plan</vt:lpstr>
      <vt:lpstr>Target key recovery security</vt:lpstr>
      <vt:lpstr>Target key recovery security</vt:lpstr>
      <vt:lpstr>Key recovery security</vt:lpstr>
      <vt:lpstr>Comparing security definitions</vt:lpstr>
      <vt:lpstr>PowerPoint Presentation</vt:lpstr>
      <vt:lpstr>PowerPoint Presentation</vt:lpstr>
      <vt:lpstr>Exhaustive key search</vt:lpstr>
      <vt:lpstr>Exhaustive key search</vt:lpstr>
      <vt:lpstr>Computational security</vt:lpstr>
      <vt:lpstr>Is KR a good notion?</vt:lpstr>
      <vt:lpstr>Is KR a good notion?</vt:lpstr>
      <vt:lpstr>PRP and PRF security</vt:lpstr>
      <vt:lpstr>PRF security games</vt:lpstr>
      <vt:lpstr>Generic block cipher PRF security attack</vt:lpstr>
      <vt:lpstr>PRP security games</vt:lpstr>
      <vt:lpstr>PRP/PRF switching lemma</vt:lpstr>
      <vt:lpstr>PRP/PRF switching lemma</vt:lpstr>
      <vt:lpstr>PowerPoint Presentation</vt:lpstr>
      <vt:lpstr>PRP/PRF switching lemma</vt:lpstr>
      <vt:lpstr>Summary so far</vt:lpstr>
      <vt:lpstr>PRPs from PRFs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Towards message privacy definitions</vt:lpstr>
      <vt:lpstr>OTP otIND security</vt:lpstr>
      <vt:lpstr>Shannon’s theorem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624</cp:revision>
  <cp:lastPrinted>2019-01-23T18:40:35Z</cp:lastPrinted>
  <dcterms:created xsi:type="dcterms:W3CDTF">2017-09-22T05:03:35Z</dcterms:created>
  <dcterms:modified xsi:type="dcterms:W3CDTF">2019-01-28T18:38:10Z</dcterms:modified>
</cp:coreProperties>
</file>